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9" r:id="rId1"/>
  </p:sldMasterIdLst>
  <p:notesMasterIdLst>
    <p:notesMasterId r:id="rId36"/>
  </p:notesMasterIdLst>
  <p:sldIdLst>
    <p:sldId id="353" r:id="rId2"/>
    <p:sldId id="354" r:id="rId3"/>
    <p:sldId id="355" r:id="rId4"/>
    <p:sldId id="387" r:id="rId5"/>
    <p:sldId id="366" r:id="rId6"/>
    <p:sldId id="356" r:id="rId7"/>
    <p:sldId id="367" r:id="rId8"/>
    <p:sldId id="373" r:id="rId9"/>
    <p:sldId id="375" r:id="rId10"/>
    <p:sldId id="376" r:id="rId11"/>
    <p:sldId id="377" r:id="rId12"/>
    <p:sldId id="388" r:id="rId13"/>
    <p:sldId id="368" r:id="rId14"/>
    <p:sldId id="357" r:id="rId15"/>
    <p:sldId id="358" r:id="rId16"/>
    <p:sldId id="359" r:id="rId17"/>
    <p:sldId id="360" r:id="rId18"/>
    <p:sldId id="389" r:id="rId19"/>
    <p:sldId id="390" r:id="rId20"/>
    <p:sldId id="378" r:id="rId21"/>
    <p:sldId id="361" r:id="rId22"/>
    <p:sldId id="381" r:id="rId23"/>
    <p:sldId id="379" r:id="rId24"/>
    <p:sldId id="385" r:id="rId25"/>
    <p:sldId id="386" r:id="rId26"/>
    <p:sldId id="391" r:id="rId27"/>
    <p:sldId id="392" r:id="rId28"/>
    <p:sldId id="380" r:id="rId29"/>
    <p:sldId id="362" r:id="rId30"/>
    <p:sldId id="383" r:id="rId31"/>
    <p:sldId id="382" r:id="rId32"/>
    <p:sldId id="384" r:id="rId33"/>
    <p:sldId id="363" r:id="rId34"/>
    <p:sldId id="352" r:id="rId3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74"/>
    <a:srgbClr val="003870"/>
    <a:srgbClr val="003B76"/>
    <a:srgbClr val="04617B"/>
    <a:srgbClr val="66FFFF"/>
    <a:srgbClr val="FF0066"/>
    <a:srgbClr val="049899"/>
    <a:srgbClr val="FFFFFF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63" autoAdjust="0"/>
    <p:restoredTop sz="79094" autoAdjust="0"/>
  </p:normalViewPr>
  <p:slideViewPr>
    <p:cSldViewPr>
      <p:cViewPr varScale="1">
        <p:scale>
          <a:sx n="49" d="100"/>
          <a:sy n="49" d="100"/>
        </p:scale>
        <p:origin x="130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2405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1" tIns="46130" rIns="92261" bIns="4613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70" y="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1" tIns="46130" rIns="92261" bIns="461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7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1" tIns="46130" rIns="92261" bIns="461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1" tIns="46130" rIns="92261" bIns="4613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70" y="8772669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1" tIns="46130" rIns="92261" bIns="461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1E68F6-BDCE-4D8D-B012-04BA1D13E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18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22AC3-47E6-4149-8F21-6ED856F4B560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03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22AC3-47E6-4149-8F21-6ED856F4B560}" type="slidenum">
              <a:rPr lang="en-US" smtClean="0"/>
              <a:t>30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D622A3CA-2B84-FFCA-02C7-9108A5474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03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22AC3-47E6-4149-8F21-6ED856F4B560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0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1E68F6-BDCE-4D8D-B012-04BA1D13E21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42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1E68F6-BDCE-4D8D-B012-04BA1D13E21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406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0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0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91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078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692150"/>
            <a:ext cx="461645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1E98-D5B5-4A21-86BF-D652E0909A9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6BA97-A421-42D1-B0EF-D72BE4BC3E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8686B-72F4-4A95-B820-AC8F15F24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0A715-C810-4F6D-B7A4-4C7D54C006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470C3-1918-419A-92DF-99988B6843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F89B-BBD6-45EB-9AD4-DB2F426A8B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8A882-05B1-4C67-8EDD-286D671953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36BB-2DE3-4F1D-A3F6-CB54F46729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20000"/>
                <a:lumOff val="80000"/>
                <a:alpha val="48000"/>
              </a:schemeClr>
            </a:gs>
            <a:gs pos="80000">
              <a:srgbClr val="003A7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183038"/>
            <a:ext cx="3352800" cy="624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</p:sldLayoutIdLst>
  <p:transition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Osaka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Arial" charset="0"/>
        <a:buChar char="●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Symbol" pitchFamily="18" charset="2"/>
        <a:buChar char="-"/>
        <a:defRPr sz="3200">
          <a:solidFill>
            <a:srgbClr val="FFFFFF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Arial" charset="0"/>
        <a:buChar char="●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10000"/>
        <a:buFont typeface="Symbol" pitchFamily="18" charset="2"/>
        <a:buChar char="-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Arial" charset="0"/>
        <a:buChar char="●"/>
        <a:defRPr sz="2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Times" charset="0"/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Times" charset="0"/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Times" charset="0"/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FF00"/>
        </a:buClr>
        <a:buSzPct val="110000"/>
        <a:buFont typeface="Times" charset="0"/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gallagher@aspan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685800" y="1905000"/>
            <a:ext cx="7772400" cy="1143000"/>
          </a:xfrm>
        </p:spPr>
        <p:txBody>
          <a:bodyPr/>
          <a:lstStyle/>
          <a:p>
            <a:r>
              <a:rPr lang="en-US"/>
              <a:t>Welcome!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ltGray"/>
        <p:txBody>
          <a:bodyPr/>
          <a:lstStyle/>
          <a:p>
            <a:r>
              <a:rPr lang="en-US" dirty="0"/>
              <a:t>SPG Leaders Orientation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69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8153400" cy="4419600"/>
          </a:xfrm>
        </p:spPr>
        <p:txBody>
          <a:bodyPr/>
          <a:lstStyle/>
          <a:p>
            <a:r>
              <a:rPr lang="en-US" sz="3000" dirty="0"/>
              <a:t>Solicit and mentor future group leaders from the SPG membership </a:t>
            </a:r>
          </a:p>
          <a:p>
            <a:r>
              <a:rPr lang="en-US" sz="3000" dirty="0"/>
              <a:t>Act as a resource for ASPAN committees or SWTs on activities pertaining to the group’s specialty practice area</a:t>
            </a:r>
          </a:p>
          <a:p>
            <a:r>
              <a:rPr lang="en-US" sz="3000" dirty="0"/>
              <a:t>Provide submission of specialty practice information to </a:t>
            </a:r>
            <a:r>
              <a:rPr lang="en-US" sz="3000" i="1" dirty="0" err="1"/>
              <a:t>Breathline</a:t>
            </a:r>
            <a:r>
              <a:rPr lang="en-US" sz="3000" dirty="0"/>
              <a:t> upon request of ASPAN President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5654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153400" cy="4419600"/>
          </a:xfrm>
        </p:spPr>
        <p:txBody>
          <a:bodyPr/>
          <a:lstStyle/>
          <a:p>
            <a:r>
              <a:rPr lang="en-US" sz="3200" dirty="0"/>
              <a:t>Review SPG related information on the ASPAN website</a:t>
            </a:r>
          </a:p>
          <a:p>
            <a:r>
              <a:rPr lang="en-US" sz="3200" dirty="0"/>
              <a:t>Submit revisions to Board Liaison and National Office staff person (with copy to ASPAN President, Vice President / President-Elect and CEO) - minimum of one month prior to necessary changes</a:t>
            </a:r>
          </a:p>
        </p:txBody>
      </p:sp>
    </p:spTree>
    <p:extLst>
      <p:ext uri="{BB962C8B-B14F-4D97-AF65-F5344CB8AC3E}">
        <p14:creationId xmlns:p14="http://schemas.microsoft.com/office/powerpoint/2010/main" val="13734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83463-C28D-46CA-B33A-F9F374A00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D4F26-0B74-4CA9-B200-4F4AAA2F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SPG's purpose statement annually to assure alignment with current goals / activities</a:t>
            </a:r>
          </a:p>
          <a:p>
            <a:r>
              <a:rPr lang="en-US" dirty="0"/>
              <a:t>Submit any proposed revisions to the purpose statement to the ASPAN President, Vice President / President-Elect for approval</a:t>
            </a:r>
          </a:p>
        </p:txBody>
      </p:sp>
    </p:spTree>
    <p:extLst>
      <p:ext uri="{BB962C8B-B14F-4D97-AF65-F5344CB8AC3E}">
        <p14:creationId xmlns:p14="http://schemas.microsoft.com/office/powerpoint/2010/main" val="286502521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 FYI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229600" cy="4572000"/>
          </a:xfrm>
        </p:spPr>
        <p:txBody>
          <a:bodyPr/>
          <a:lstStyle/>
          <a:p>
            <a:r>
              <a:rPr lang="en-US" sz="2800" dirty="0"/>
              <a:t>NC registration waived for each Coordinator of a SPG established a minimum of seven (7) months prior to the next NC, and after the Coordinator has completed the responsibilities outlined in the Job Duties and Responsibilities </a:t>
            </a:r>
          </a:p>
          <a:p>
            <a:r>
              <a:rPr lang="en-US" sz="2800" dirty="0"/>
              <a:t>Registration fee waiver is applicable only to the designated Coordinator </a:t>
            </a:r>
          </a:p>
          <a:p>
            <a:pPr lvl="1"/>
            <a:r>
              <a:rPr lang="en-US" sz="2400" dirty="0"/>
              <a:t>Fee waiver is nontransferable</a:t>
            </a:r>
          </a:p>
        </p:txBody>
      </p:sp>
    </p:spTree>
    <p:extLst>
      <p:ext uri="{BB962C8B-B14F-4D97-AF65-F5344CB8AC3E}">
        <p14:creationId xmlns:p14="http://schemas.microsoft.com/office/powerpoint/2010/main" val="268012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F0C51-C169-41F2-A145-545A94CDD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Vice-Coordinator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D7EF3-6326-4EDE-ABC9-F4A42C1A2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495800"/>
          </a:xfrm>
        </p:spPr>
        <p:txBody>
          <a:bodyPr/>
          <a:lstStyle/>
          <a:p>
            <a:r>
              <a:rPr lang="en-US" sz="2400" dirty="0"/>
              <a:t>Two-year term; begins and ends at NC</a:t>
            </a:r>
          </a:p>
          <a:p>
            <a:r>
              <a:rPr lang="en-US" sz="2400" dirty="0"/>
              <a:t>Recommended no more than 2 consecutive 2-year terms</a:t>
            </a:r>
          </a:p>
          <a:p>
            <a:r>
              <a:rPr lang="en-US" sz="2400" dirty="0"/>
              <a:t>Assume duties of the Coordinator in their absence</a:t>
            </a:r>
          </a:p>
          <a:p>
            <a:r>
              <a:rPr lang="en-US" sz="2400" dirty="0"/>
              <a:t>Prepare to assume the position of Coordinator</a:t>
            </a:r>
          </a:p>
          <a:p>
            <a:r>
              <a:rPr lang="en-US" sz="2400" dirty="0"/>
              <a:t>Accept assignments from the Coordinator and assist as directed with newsletter, Zoom meetings, surveys, etc. </a:t>
            </a:r>
          </a:p>
          <a:p>
            <a:r>
              <a:rPr lang="en-US" sz="2400" dirty="0"/>
              <a:t>Communicate regularly with Coordinator; meet deadlines for assignments and reports</a:t>
            </a:r>
          </a:p>
          <a:p>
            <a:r>
              <a:rPr lang="en-US" sz="2400" dirty="0"/>
              <a:t>Actively participate in SPG projects</a:t>
            </a:r>
          </a:p>
          <a:p>
            <a:r>
              <a:rPr lang="en-US" sz="2400" dirty="0"/>
              <a:t>Identify and mentor future group leaders</a:t>
            </a:r>
          </a:p>
        </p:txBody>
      </p:sp>
    </p:spTree>
    <p:extLst>
      <p:ext uri="{BB962C8B-B14F-4D97-AF65-F5344CB8AC3E}">
        <p14:creationId xmlns:p14="http://schemas.microsoft.com/office/powerpoint/2010/main" val="252106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Who’s Who – People &amp;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495800"/>
          </a:xfrm>
        </p:spPr>
        <p:txBody>
          <a:bodyPr/>
          <a:lstStyle/>
          <a:p>
            <a:r>
              <a:rPr lang="en-US" sz="3200" dirty="0"/>
              <a:t>Board Liaison</a:t>
            </a:r>
          </a:p>
          <a:p>
            <a:pPr lvl="1"/>
            <a:r>
              <a:rPr lang="en-US" sz="2800" dirty="0"/>
              <a:t>Represents the interests of the SPG to the BOD</a:t>
            </a:r>
          </a:p>
          <a:p>
            <a:pPr lvl="1"/>
            <a:r>
              <a:rPr lang="en-US" sz="2800" dirty="0"/>
              <a:t>Collaborates with SPG Coordinator to address any issues within the SPG and as support for required reports</a:t>
            </a:r>
          </a:p>
          <a:p>
            <a:pPr marL="457200" lvl="1" indent="0">
              <a:buNone/>
            </a:pPr>
            <a:endParaRPr lang="en-US" sz="2800" dirty="0"/>
          </a:p>
          <a:p>
            <a:pPr marL="57150" indent="0" algn="ctr">
              <a:buNone/>
            </a:pPr>
            <a:r>
              <a:rPr lang="en-US" dirty="0"/>
              <a:t>*</a:t>
            </a:r>
            <a:r>
              <a:rPr lang="en-US" sz="2800" dirty="0"/>
              <a:t>Copy the Liaison/National Office staff person on all communications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6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National Office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305800" cy="4191000"/>
          </a:xfrm>
        </p:spPr>
        <p:txBody>
          <a:bodyPr/>
          <a:lstStyle/>
          <a:p>
            <a:pPr lvl="0"/>
            <a:r>
              <a:rPr lang="en-US" sz="3200" dirty="0"/>
              <a:t>Management of fiscal aspects</a:t>
            </a:r>
          </a:p>
          <a:p>
            <a:pPr lvl="0"/>
            <a:r>
              <a:rPr lang="en-US" sz="3200" dirty="0"/>
              <a:t>Assist newsletters &amp;  communications</a:t>
            </a:r>
          </a:p>
          <a:p>
            <a:pPr lvl="0"/>
            <a:r>
              <a:rPr lang="en-US" sz="3200" dirty="0"/>
              <a:t>Provide Zoom meeting platform &amp; instructions</a:t>
            </a:r>
          </a:p>
          <a:p>
            <a:pPr lvl="0"/>
            <a:r>
              <a:rPr lang="en-US" sz="3200" dirty="0"/>
              <a:t>Collaborates with SPG leaders as needed</a:t>
            </a:r>
          </a:p>
          <a:p>
            <a:pPr lvl="0"/>
            <a:r>
              <a:rPr lang="en-US" sz="3200" dirty="0"/>
              <a:t>All National Office staff can be found on ASPAN’s website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9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 &amp; 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8839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In a calendar year, SPG Coordinators have a choice:</a:t>
            </a:r>
          </a:p>
          <a:p>
            <a:pPr marL="0" indent="0">
              <a:buNone/>
            </a:pPr>
            <a:endParaRPr lang="en-US" sz="2200" b="1" dirty="0"/>
          </a:p>
          <a:p>
            <a:r>
              <a:rPr lang="en-US" sz="2500" dirty="0"/>
              <a:t>Produce two newsletters</a:t>
            </a:r>
          </a:p>
          <a:p>
            <a:endParaRPr lang="en-US" sz="1200" dirty="0"/>
          </a:p>
          <a:p>
            <a:pPr marL="0" indent="0" algn="ctr">
              <a:buNone/>
            </a:pPr>
            <a:r>
              <a:rPr lang="en-US" sz="2200" dirty="0"/>
              <a:t>- or -</a:t>
            </a:r>
          </a:p>
          <a:p>
            <a:endParaRPr lang="en-US" sz="1200" dirty="0"/>
          </a:p>
          <a:p>
            <a:r>
              <a:rPr lang="en-US" sz="2500" dirty="0"/>
              <a:t>Produce one newsletter and hold two Zoom meetings</a:t>
            </a:r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2200" dirty="0"/>
              <a:t>- or -</a:t>
            </a:r>
          </a:p>
          <a:p>
            <a:endParaRPr lang="en-US" sz="1200" dirty="0"/>
          </a:p>
          <a:p>
            <a:r>
              <a:rPr lang="en-US" sz="2500" dirty="0"/>
              <a:t>Hold four Zoom meetings</a:t>
            </a:r>
          </a:p>
        </p:txBody>
      </p:sp>
    </p:spTree>
    <p:extLst>
      <p:ext uri="{BB962C8B-B14F-4D97-AF65-F5344CB8AC3E}">
        <p14:creationId xmlns:p14="http://schemas.microsoft.com/office/powerpoint/2010/main" val="290500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 &amp; 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09700"/>
            <a:ext cx="38100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SPG Newsletters:</a:t>
            </a:r>
          </a:p>
          <a:p>
            <a:r>
              <a:rPr lang="en-US" sz="2200" dirty="0"/>
              <a:t>Produce 2 newsletters/year</a:t>
            </a:r>
          </a:p>
          <a:p>
            <a:r>
              <a:rPr lang="en-US" sz="2200" dirty="0"/>
              <a:t>Newsletters are published on SPG webpages in the summer/fall and in winter/spring (prior to NC)</a:t>
            </a:r>
          </a:p>
          <a:p>
            <a:r>
              <a:rPr lang="en-US" sz="2200" dirty="0"/>
              <a:t>SPG members get email notice when newsletters are newly available online</a:t>
            </a:r>
          </a:p>
          <a:p>
            <a:r>
              <a:rPr lang="en-US" sz="2200" dirty="0"/>
              <a:t>All deadlines </a:t>
            </a:r>
            <a:r>
              <a:rPr lang="en-US" sz="2200" b="1" dirty="0"/>
              <a:t>MUST BE MET</a:t>
            </a:r>
            <a:endParaRPr lang="en-US" sz="22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409700"/>
            <a:ext cx="411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SPG Zoom Meetings:</a:t>
            </a:r>
          </a:p>
          <a:p>
            <a:r>
              <a:rPr lang="en-US" sz="2200" dirty="0"/>
              <a:t>Zoom meetings may be held January through April 1 or June through December 1</a:t>
            </a:r>
          </a:p>
          <a:p>
            <a:r>
              <a:rPr lang="en-US" sz="2200" dirty="0"/>
              <a:t>Minutes must be taken for posting on the SPG webpage/included in Board report</a:t>
            </a:r>
          </a:p>
          <a:p>
            <a:r>
              <a:rPr lang="en-US" sz="2200" dirty="0"/>
              <a:t>Contact national office to schedule meeting using ASPAN’s Zoom platform</a:t>
            </a:r>
          </a:p>
        </p:txBody>
      </p:sp>
    </p:spTree>
    <p:extLst>
      <p:ext uri="{BB962C8B-B14F-4D97-AF65-F5344CB8AC3E}">
        <p14:creationId xmlns:p14="http://schemas.microsoft.com/office/powerpoint/2010/main" val="85155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Timelines &amp; Deadlines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50900" y="1422400"/>
            <a:ext cx="76200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Bi-Annual SPG Reports:</a:t>
            </a:r>
          </a:p>
          <a:p>
            <a:r>
              <a:rPr lang="en-US" dirty="0"/>
              <a:t>Must submit 2 reports to the ASPAN CEO &amp; Board Liaison for inclusion in ASPAN’s two scheduled annual Board meetings</a:t>
            </a:r>
          </a:p>
          <a:p>
            <a:r>
              <a:rPr lang="en-US" dirty="0"/>
              <a:t>The first report is due February 1 and the second is due September 1</a:t>
            </a:r>
          </a:p>
          <a:p>
            <a:r>
              <a:rPr lang="en-US" dirty="0"/>
              <a:t>ASPAN provides the template for the report</a:t>
            </a:r>
          </a:p>
        </p:txBody>
      </p:sp>
    </p:spTree>
    <p:extLst>
      <p:ext uri="{BB962C8B-B14F-4D97-AF65-F5344CB8AC3E}">
        <p14:creationId xmlns:p14="http://schemas.microsoft.com/office/powerpoint/2010/main" val="88621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r>
              <a:rPr lang="en-US" sz="2400" dirty="0"/>
              <a:t>Why do we have SPGs?</a:t>
            </a:r>
          </a:p>
          <a:p>
            <a:r>
              <a:rPr lang="en-US" sz="2400" dirty="0"/>
              <a:t>Coordinator and Vice-Coordinator Responsibilities</a:t>
            </a:r>
          </a:p>
          <a:p>
            <a:r>
              <a:rPr lang="en-US" sz="2400" dirty="0"/>
              <a:t>Role of Board Liaison</a:t>
            </a:r>
          </a:p>
          <a:p>
            <a:r>
              <a:rPr lang="en-US" sz="2400" dirty="0"/>
              <a:t>Role of National Office Staff</a:t>
            </a:r>
          </a:p>
          <a:p>
            <a:r>
              <a:rPr lang="en-US" sz="2400" dirty="0"/>
              <a:t>Timelines and Deadlines</a:t>
            </a:r>
          </a:p>
          <a:p>
            <a:r>
              <a:rPr lang="en-US" sz="2400" dirty="0"/>
              <a:t>Communication</a:t>
            </a:r>
          </a:p>
          <a:p>
            <a:r>
              <a:rPr lang="en-US" sz="2400" dirty="0"/>
              <a:t>SPG Membership</a:t>
            </a:r>
          </a:p>
          <a:p>
            <a:r>
              <a:rPr lang="en-US" sz="2400" dirty="0"/>
              <a:t>ASPAN Website - SPG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4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6" t="22436" r="34259" b="38413"/>
          <a:stretch/>
        </p:blipFill>
        <p:spPr bwMode="auto">
          <a:xfrm>
            <a:off x="228600" y="152400"/>
            <a:ext cx="4558301" cy="322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92" t="28347" r="34447" b="34933"/>
          <a:stretch/>
        </p:blipFill>
        <p:spPr bwMode="auto">
          <a:xfrm>
            <a:off x="4343400" y="3200401"/>
            <a:ext cx="4520646" cy="299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889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NEWSLETTER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495800"/>
          </a:xfrm>
        </p:spPr>
        <p:txBody>
          <a:bodyPr/>
          <a:lstStyle/>
          <a:p>
            <a:r>
              <a:rPr lang="en-US" sz="2800" dirty="0"/>
              <a:t>Coordinator responsible for content and layout </a:t>
            </a:r>
          </a:p>
          <a:p>
            <a:r>
              <a:rPr lang="en-US" sz="2800" dirty="0"/>
              <a:t>Final draft formatted as Word document (or Publisher) sent to National Office staff person by deadline</a:t>
            </a:r>
          </a:p>
          <a:p>
            <a:r>
              <a:rPr lang="en-US" sz="2800" dirty="0"/>
              <a:t>Reviewed and approved by the ASPAN President, SPG Board Liaison and Pubs SWT </a:t>
            </a:r>
          </a:p>
          <a:p>
            <a:r>
              <a:rPr lang="en-US" sz="2800" dirty="0"/>
              <a:t>National Office uploads final version to the SPG’s webpage; notification email sent to  SPG members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0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NEWSLETTER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sz="2800" dirty="0"/>
              <a:t>Generating content for newsletter</a:t>
            </a:r>
          </a:p>
          <a:p>
            <a:pPr lvl="1"/>
            <a:r>
              <a:rPr lang="en-US" sz="2800" dirty="0"/>
              <a:t>4 months prior: send communication to all SPG members regarding a call for articles</a:t>
            </a:r>
          </a:p>
          <a:p>
            <a:pPr lvl="1"/>
            <a:r>
              <a:rPr lang="en-US" sz="2800" dirty="0"/>
              <a:t>3 months prior: send a second communication requesting articles, images, etc.</a:t>
            </a:r>
          </a:p>
          <a:p>
            <a:pPr lvl="1"/>
            <a:r>
              <a:rPr lang="en-US" sz="2800" dirty="0"/>
              <a:t>2 months prior: send third and final call for content with deadline of at least 30 days</a:t>
            </a:r>
          </a:p>
        </p:txBody>
      </p:sp>
    </p:spTree>
    <p:extLst>
      <p:ext uri="{BB962C8B-B14F-4D97-AF65-F5344CB8AC3E}">
        <p14:creationId xmlns:p14="http://schemas.microsoft.com/office/powerpoint/2010/main" val="72897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NEWSLETTER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05800" cy="4495800"/>
          </a:xfrm>
        </p:spPr>
        <p:txBody>
          <a:bodyPr/>
          <a:lstStyle/>
          <a:p>
            <a:r>
              <a:rPr lang="en-US" sz="2800" dirty="0"/>
              <a:t>Newsletters are uploaded to the SPG’s webpage in the summer/fall and late winter/early spring (prior to National Conference) </a:t>
            </a:r>
          </a:p>
          <a:p>
            <a:r>
              <a:rPr lang="en-US" sz="2800" dirty="0"/>
              <a:t>All SPG Coordinators and Vice-Coordinators have access to view all other SPG newsletters online for ideas and inspiration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99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Newsletter Tips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582973"/>
            <a:ext cx="4114800" cy="4495800"/>
          </a:xfrm>
        </p:spPr>
        <p:txBody>
          <a:bodyPr/>
          <a:lstStyle/>
          <a:p>
            <a:r>
              <a:rPr lang="en-US" sz="2400" dirty="0"/>
              <a:t>ASPAN provides template to use as a guide</a:t>
            </a:r>
          </a:p>
          <a:p>
            <a:r>
              <a:rPr lang="en-US" sz="2400" dirty="0"/>
              <a:t>Provides resource for </a:t>
            </a:r>
            <a:r>
              <a:rPr lang="en-US" sz="2400" b="1" dirty="0"/>
              <a:t>required</a:t>
            </a:r>
            <a:r>
              <a:rPr lang="en-US" sz="2400" dirty="0"/>
              <a:t> AMA-Style Citation and References</a:t>
            </a:r>
          </a:p>
          <a:p>
            <a:r>
              <a:rPr lang="en-US" sz="2400" dirty="0"/>
              <a:t>Review previous newsletters for ideas</a:t>
            </a:r>
          </a:p>
          <a:p>
            <a:r>
              <a:rPr lang="en-US" sz="2400" dirty="0"/>
              <a:t>What do your SPG members want from the newsletter?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00" t="17107" r="33250" b="3723"/>
          <a:stretch/>
        </p:blipFill>
        <p:spPr bwMode="auto">
          <a:xfrm>
            <a:off x="5093256" y="1066800"/>
            <a:ext cx="3898343" cy="50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4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Copyright/Permission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495800"/>
          </a:xfrm>
        </p:spPr>
        <p:txBody>
          <a:bodyPr/>
          <a:lstStyle/>
          <a:p>
            <a:r>
              <a:rPr lang="en-US" sz="2800" dirty="0"/>
              <a:t>Photos, articles, images or clipart previously published in another newsletter, magazine or book may not be used without </a:t>
            </a:r>
            <a:r>
              <a:rPr lang="en-US" sz="2800" u="sng" dirty="0"/>
              <a:t>written permission from the copyright holder</a:t>
            </a:r>
          </a:p>
          <a:p>
            <a:r>
              <a:rPr lang="en-US" sz="2800" dirty="0"/>
              <a:t>Internet:  photos, articles, images or clipart from </a:t>
            </a:r>
            <a:r>
              <a:rPr lang="en-US" sz="2800" u="sng" dirty="0"/>
              <a:t>anywhere</a:t>
            </a:r>
            <a:r>
              <a:rPr lang="en-US" sz="2800" dirty="0"/>
              <a:t> on the Internet (including Google images) may not be used </a:t>
            </a:r>
            <a:r>
              <a:rPr lang="en-US" sz="2800" u="sng" dirty="0"/>
              <a:t>without written permission from the copyright holder</a:t>
            </a:r>
          </a:p>
          <a:p>
            <a:r>
              <a:rPr lang="en-US" sz="2800" dirty="0"/>
              <a:t>If clipart help is needed, contact National Office staff person</a:t>
            </a:r>
          </a:p>
          <a:p>
            <a:pPr marL="0" indent="0">
              <a:buNone/>
            </a:pP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90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</a:t>
            </a:r>
            <a:br>
              <a:rPr lang="en-US" dirty="0"/>
            </a:br>
            <a:r>
              <a:rPr lang="en-US" dirty="0"/>
              <a:t>ZOOM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290" y="1600200"/>
            <a:ext cx="8077200" cy="4495800"/>
          </a:xfrm>
        </p:spPr>
        <p:txBody>
          <a:bodyPr/>
          <a:lstStyle/>
          <a:p>
            <a:r>
              <a:rPr lang="en-US" sz="2800" dirty="0"/>
              <a:t>Coordinator contacts Donna Ingram </a:t>
            </a:r>
            <a:r>
              <a:rPr lang="en-US" sz="2800" dirty="0" err="1">
                <a:hlinkClick r:id="rId3"/>
              </a:rPr>
              <a:t>dingram@aspan.org</a:t>
            </a:r>
            <a:r>
              <a:rPr lang="en-US" sz="2800" dirty="0"/>
              <a:t> at the ASPAN national office to schedule the Zoom meeting date</a:t>
            </a:r>
          </a:p>
          <a:p>
            <a:r>
              <a:rPr lang="en-US" sz="2800" dirty="0"/>
              <a:t>Zoom meetings can be held January through April 1 and June through December 1</a:t>
            </a:r>
          </a:p>
          <a:p>
            <a:r>
              <a:rPr lang="en-US" sz="2800" dirty="0"/>
              <a:t>National office sends Zoom meeting link and instructions to coordinator </a:t>
            </a:r>
          </a:p>
          <a:p>
            <a:r>
              <a:rPr lang="en-US" sz="2800" dirty="0"/>
              <a:t>Coordinator sends blast notification to SPG members with Zoom meeting link and details on meeting topic(s)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5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</a:t>
            </a:r>
            <a:br>
              <a:rPr lang="en-US" dirty="0"/>
            </a:br>
            <a:r>
              <a:rPr lang="en-US" dirty="0"/>
              <a:t>ZOOM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77200" cy="4495800"/>
          </a:xfrm>
        </p:spPr>
        <p:txBody>
          <a:bodyPr/>
          <a:lstStyle/>
          <a:p>
            <a:r>
              <a:rPr lang="en-US" sz="2800" dirty="0"/>
              <a:t>SPG Board liaison must be invited to the meeting</a:t>
            </a:r>
          </a:p>
          <a:p>
            <a:r>
              <a:rPr lang="en-US" sz="2800" dirty="0"/>
              <a:t>Minutes and attendance list must be taken during the Zoom meeting for posting on SPG webpage</a:t>
            </a:r>
          </a:p>
          <a:p>
            <a:r>
              <a:rPr lang="en-US" sz="2800" dirty="0"/>
              <a:t>Minutes should also be included in bi-annual Board Report</a:t>
            </a:r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6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Communication: </a:t>
            </a:r>
            <a:br>
              <a:rPr lang="en-US" dirty="0"/>
            </a:br>
            <a:r>
              <a:rPr lang="en-US" dirty="0"/>
              <a:t>BOARD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6300"/>
            <a:ext cx="7772400" cy="4495800"/>
          </a:xfrm>
        </p:spPr>
        <p:txBody>
          <a:bodyPr/>
          <a:lstStyle/>
          <a:p>
            <a:pPr lvl="0"/>
            <a:r>
              <a:rPr lang="en-US" sz="2800" dirty="0"/>
              <a:t>Due twice per year: February 1 and September 1</a:t>
            </a:r>
          </a:p>
          <a:p>
            <a:pPr lvl="0"/>
            <a:r>
              <a:rPr lang="en-US" sz="2800" dirty="0"/>
              <a:t>Receive email from National Office with a form </a:t>
            </a:r>
          </a:p>
          <a:p>
            <a:pPr lvl="0"/>
            <a:r>
              <a:rPr lang="en-US" sz="2800" dirty="0"/>
              <a:t>Download, complete and email to ASPAN President, ASPAN CEO and Board Liaison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2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SPG Membership: How to Grow!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495800"/>
          </a:xfrm>
        </p:spPr>
        <p:txBody>
          <a:bodyPr/>
          <a:lstStyle/>
          <a:p>
            <a:r>
              <a:rPr lang="en-US" sz="2400" dirty="0"/>
              <a:t>A personalized note from you can be added to ASPAN’s welcome letter to new and renewing SPG members</a:t>
            </a:r>
          </a:p>
          <a:p>
            <a:r>
              <a:rPr lang="en-US" sz="2400" dirty="0"/>
              <a:t>Keep your old SPG membership lists and send an email or letter to those members who do not renew, encouraging them to do so</a:t>
            </a:r>
          </a:p>
          <a:p>
            <a:r>
              <a:rPr lang="en-US" sz="2400" dirty="0"/>
              <a:t>Place articles / announcements in </a:t>
            </a:r>
            <a:r>
              <a:rPr lang="en-US" sz="2400" i="1" dirty="0" err="1"/>
              <a:t>Breathline</a:t>
            </a:r>
            <a:r>
              <a:rPr lang="en-US" sz="2400" dirty="0"/>
              <a:t> </a:t>
            </a:r>
          </a:p>
          <a:p>
            <a:r>
              <a:rPr lang="en-US" sz="2400" dirty="0"/>
              <a:t>Promote your SPG during National Conference</a:t>
            </a:r>
          </a:p>
          <a:p>
            <a:r>
              <a:rPr lang="en-US" sz="2400" dirty="0"/>
              <a:t>Announce meetings/ networking activities in </a:t>
            </a:r>
            <a:r>
              <a:rPr lang="en-US" sz="2400" i="1" dirty="0" err="1"/>
              <a:t>PArtiCUlArS</a:t>
            </a:r>
            <a:r>
              <a:rPr lang="en-US" sz="2400" dirty="0"/>
              <a:t> at NC</a:t>
            </a:r>
          </a:p>
          <a:p>
            <a:r>
              <a:rPr lang="en-US" sz="2400" dirty="0"/>
              <a:t>Network with individual components</a:t>
            </a:r>
          </a:p>
        </p:txBody>
      </p:sp>
    </p:spTree>
    <p:extLst>
      <p:ext uri="{BB962C8B-B14F-4D97-AF65-F5344CB8AC3E}">
        <p14:creationId xmlns:p14="http://schemas.microsoft.com/office/powerpoint/2010/main" val="410755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 SPG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member-driven</a:t>
            </a:r>
            <a:r>
              <a:rPr lang="en-US" dirty="0"/>
              <a:t> sub-specialty group of nurses who share a similar interest in a special practice within perianesthesia nursing, an opportunity to share a common desire and commitment to provide high clinical standards, quality care and patient safety</a:t>
            </a:r>
          </a:p>
        </p:txBody>
      </p:sp>
    </p:spTree>
    <p:extLst>
      <p:ext uri="{BB962C8B-B14F-4D97-AF65-F5344CB8AC3E}">
        <p14:creationId xmlns:p14="http://schemas.microsoft.com/office/powerpoint/2010/main" val="273137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SPG Membership: How to Grow!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683" y="1524000"/>
            <a:ext cx="8001000" cy="4495800"/>
          </a:xfrm>
        </p:spPr>
        <p:txBody>
          <a:bodyPr/>
          <a:lstStyle/>
          <a:p>
            <a:r>
              <a:rPr lang="en-US" sz="2400" dirty="0"/>
              <a:t>Establish and launch a Yahoo! Group, Google Group, Facebook, Telegram, or a preferred social media platform for your SPG  and invite current SPG members to join the group</a:t>
            </a:r>
          </a:p>
          <a:p>
            <a:pPr lvl="1"/>
            <a:r>
              <a:rPr lang="en-US" sz="2000" dirty="0"/>
              <a:t>Use this free service as an interactive tool for SPG membership discussions, open forums and surveys </a:t>
            </a:r>
          </a:p>
          <a:p>
            <a:r>
              <a:rPr lang="en-US" sz="2400" dirty="0"/>
              <a:t>Work with your ASPAN Board Liaison for ideas and current news events </a:t>
            </a:r>
          </a:p>
          <a:p>
            <a:r>
              <a:rPr lang="en-US" sz="2400" dirty="0"/>
              <a:t>Act as a resource for ASPAN committees or SWTs on activities pertaining to the group’s clinical practice area</a:t>
            </a:r>
          </a:p>
          <a:p>
            <a:r>
              <a:rPr lang="en-US" sz="2400" dirty="0"/>
              <a:t>Mentor potential future leaders for the group from the SPG membership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436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SPG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800" dirty="0"/>
              <a:t>SPG membership list</a:t>
            </a:r>
          </a:p>
          <a:p>
            <a:endParaRPr lang="en-US" sz="1400" dirty="0"/>
          </a:p>
          <a:p>
            <a:pPr lvl="1"/>
            <a:r>
              <a:rPr lang="en-US" sz="2400" dirty="0"/>
              <a:t>National Office processes SPG memberships</a:t>
            </a:r>
          </a:p>
          <a:p>
            <a:pPr lvl="1"/>
            <a:r>
              <a:rPr lang="en-US" sz="2400" dirty="0"/>
              <a:t>Current list of SPG members can be generated at any time from the SPG’s members-only webpage</a:t>
            </a:r>
          </a:p>
          <a:p>
            <a:pPr lvl="1"/>
            <a:r>
              <a:rPr lang="en-US" sz="2400" dirty="0"/>
              <a:t>This list may </a:t>
            </a:r>
            <a:r>
              <a:rPr lang="en-US" sz="2400" u="sng" dirty="0"/>
              <a:t>only</a:t>
            </a:r>
            <a:r>
              <a:rPr lang="en-US" sz="2400" dirty="0"/>
              <a:t> be compiled and run by the SPG Coordinator or Vice-Coordinator*</a:t>
            </a:r>
          </a:p>
          <a:p>
            <a:pPr lvl="1"/>
            <a:r>
              <a:rPr lang="en-US" sz="2400" dirty="0"/>
              <a:t>Instructions to send blast email to SPG members provided by ASPAN in SPG Resource Manual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*ASPAN does not compile/run lists for SPG coordinators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952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In-Person SPG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sz="2800" dirty="0"/>
              <a:t>The SPG Coordinator (or designee) can plan and hold an optional in-person meeting during NC, using a designated committee meeting room</a:t>
            </a:r>
          </a:p>
          <a:p>
            <a:r>
              <a:rPr lang="en-US" sz="2800" dirty="0"/>
              <a:t>Contact ASPAN’s meeting manager for meeting room information</a:t>
            </a:r>
          </a:p>
          <a:p>
            <a:r>
              <a:rPr lang="en-US" sz="2800" dirty="0"/>
              <a:t>Meeting open to current SPG members only</a:t>
            </a:r>
          </a:p>
          <a:p>
            <a:r>
              <a:rPr lang="en-US" sz="2800" dirty="0"/>
              <a:t>Promote meeting in your preconference SPG newsletter, Zoom meeting or your SPG’s social media page</a:t>
            </a:r>
          </a:p>
        </p:txBody>
      </p:sp>
    </p:spTree>
    <p:extLst>
      <p:ext uri="{BB962C8B-B14F-4D97-AF65-F5344CB8AC3E}">
        <p14:creationId xmlns:p14="http://schemas.microsoft.com/office/powerpoint/2010/main" val="18147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ASPAN Website – SPGs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495800"/>
          </a:xfrm>
        </p:spPr>
        <p:txBody>
          <a:bodyPr/>
          <a:lstStyle/>
          <a:p>
            <a:r>
              <a:rPr lang="en-US" sz="2400" dirty="0"/>
              <a:t>Each SPG has it own webpage on the ASPAN website under the tab  “About” / ”Organization” / ”Specialty Practice Groups”</a:t>
            </a:r>
          </a:p>
          <a:p>
            <a:r>
              <a:rPr lang="en-US" sz="2400" dirty="0"/>
              <a:t>Page is password-protected so that only current SPG members have access</a:t>
            </a:r>
          </a:p>
          <a:p>
            <a:r>
              <a:rPr lang="en-US" sz="2400" dirty="0"/>
              <a:t>Information posted to the webpage is to be provided by the SPG Coordinator to the National Office staff person</a:t>
            </a:r>
          </a:p>
          <a:p>
            <a:r>
              <a:rPr lang="en-US" sz="2400" dirty="0"/>
              <a:t>Types of information posted include newsletters, minutes from Zoom meetings, surveys and other files of interest to the SPG</a:t>
            </a:r>
          </a:p>
          <a:p>
            <a:r>
              <a:rPr lang="en-US" sz="2400" dirty="0"/>
              <a:t>Networking opportunities/ active discussions also available through use of the SPG Forums</a:t>
            </a:r>
          </a:p>
        </p:txBody>
      </p:sp>
    </p:spTree>
    <p:extLst>
      <p:ext uri="{BB962C8B-B14F-4D97-AF65-F5344CB8AC3E}">
        <p14:creationId xmlns:p14="http://schemas.microsoft.com/office/powerpoint/2010/main" val="220674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0"/>
            <a:ext cx="7315200" cy="1143000"/>
          </a:xfrm>
        </p:spPr>
        <p:txBody>
          <a:bodyPr/>
          <a:lstStyle/>
          <a:p>
            <a:r>
              <a:rPr lang="en-US" dirty="0">
                <a:effectLst/>
              </a:rPr>
              <a:t>Thank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495800"/>
          </a:xfrm>
        </p:spPr>
        <p:txBody>
          <a:bodyPr/>
          <a:lstStyle/>
          <a:p>
            <a:r>
              <a:rPr lang="en-US" sz="2400" dirty="0"/>
              <a:t>SPGs since 1994:</a:t>
            </a:r>
          </a:p>
          <a:p>
            <a:pPr lvl="1"/>
            <a:r>
              <a:rPr lang="en-US" sz="2400" dirty="0"/>
              <a:t>Offer variety of networking / educational opportunities</a:t>
            </a:r>
          </a:p>
          <a:p>
            <a:pPr lvl="1"/>
            <a:r>
              <a:rPr lang="en-US" sz="2400" dirty="0"/>
              <a:t>Serve as a resource on practice and professional issues </a:t>
            </a:r>
          </a:p>
          <a:p>
            <a:pPr lvl="1"/>
            <a:r>
              <a:rPr lang="en-US" sz="2400" dirty="0"/>
              <a:t>Encouraged to participate in research opportunities within the organization</a:t>
            </a:r>
          </a:p>
          <a:p>
            <a:r>
              <a:rPr lang="en-US" sz="2400" dirty="0"/>
              <a:t>Networking</a:t>
            </a:r>
          </a:p>
          <a:p>
            <a:pPr lvl="1"/>
            <a:r>
              <a:rPr lang="en-US" sz="2400" dirty="0"/>
              <a:t>Online forums, newsletters, Zoom meetings, social media, blast emails, surveys, etc.</a:t>
            </a:r>
          </a:p>
          <a:p>
            <a:r>
              <a:rPr lang="en-US" sz="2400" dirty="0"/>
              <a:t>Requirements</a:t>
            </a:r>
          </a:p>
          <a:p>
            <a:pPr lvl="1"/>
            <a:r>
              <a:rPr lang="en-US" sz="2400" dirty="0"/>
              <a:t>Minimum membership of 50 nurses</a:t>
            </a:r>
          </a:p>
          <a:p>
            <a:pPr lvl="1"/>
            <a:r>
              <a:rPr lang="en-US" sz="2400" dirty="0"/>
              <a:t>No SPG enters contracts or solicits outside funding</a:t>
            </a:r>
          </a:p>
        </p:txBody>
      </p:sp>
    </p:spTree>
    <p:extLst>
      <p:ext uri="{BB962C8B-B14F-4D97-AF65-F5344CB8AC3E}">
        <p14:creationId xmlns:p14="http://schemas.microsoft.com/office/powerpoint/2010/main" val="2711587680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SPG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495800"/>
          </a:xfrm>
        </p:spPr>
        <p:txBody>
          <a:bodyPr/>
          <a:lstStyle/>
          <a:p>
            <a:r>
              <a:rPr lang="en-US" sz="2400" dirty="0"/>
              <a:t>Two SPG newsletters per year – or one newsletter and two Zoom meetings per year – or four Zoom meetings per year</a:t>
            </a:r>
          </a:p>
          <a:p>
            <a:r>
              <a:rPr lang="en-US" sz="2400" dirty="0"/>
              <a:t>Access to a password-protected webpage to network / share</a:t>
            </a:r>
          </a:p>
          <a:p>
            <a:pPr lvl="1"/>
            <a:r>
              <a:rPr lang="en-US" sz="2400" dirty="0"/>
              <a:t>Online forums, newsletters, Zoom meetings, social media, blast emails, surveys, etc.</a:t>
            </a:r>
          </a:p>
          <a:p>
            <a:r>
              <a:rPr lang="en-US" sz="2400" dirty="0"/>
              <a:t>Optional opportunity to meet in-person during the ASPAN National Conference (NC)</a:t>
            </a:r>
          </a:p>
        </p:txBody>
      </p:sp>
    </p:spTree>
    <p:extLst>
      <p:ext uri="{BB962C8B-B14F-4D97-AF65-F5344CB8AC3E}">
        <p14:creationId xmlns:p14="http://schemas.microsoft.com/office/powerpoint/2010/main" val="57194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495800"/>
          </a:xfrm>
        </p:spPr>
        <p:txBody>
          <a:bodyPr/>
          <a:lstStyle/>
          <a:p>
            <a:r>
              <a:rPr lang="en-US" dirty="0"/>
              <a:t>SPG Coordinator manages the activities of the SPG </a:t>
            </a:r>
          </a:p>
          <a:p>
            <a:r>
              <a:rPr lang="en-US" dirty="0"/>
              <a:t>Facilitates communication among the members; </a:t>
            </a:r>
            <a:r>
              <a:rPr lang="en-US" b="1" dirty="0"/>
              <a:t>a member-driven group </a:t>
            </a:r>
          </a:p>
          <a:p>
            <a:pPr lvl="1"/>
            <a:r>
              <a:rPr lang="en-US" dirty="0"/>
              <a:t>Preferred prerequisite: SPG Coordinator has at least 1-year experience in the specialty practice represented</a:t>
            </a:r>
          </a:p>
        </p:txBody>
      </p:sp>
    </p:spTree>
    <p:extLst>
      <p:ext uri="{BB962C8B-B14F-4D97-AF65-F5344CB8AC3E}">
        <p14:creationId xmlns:p14="http://schemas.microsoft.com/office/powerpoint/2010/main" val="343004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458200" cy="4495800"/>
          </a:xfrm>
        </p:spPr>
        <p:txBody>
          <a:bodyPr/>
          <a:lstStyle/>
          <a:p>
            <a:r>
              <a:rPr lang="en-US" dirty="0"/>
              <a:t>Leadership Succession</a:t>
            </a:r>
          </a:p>
          <a:p>
            <a:pPr lvl="1"/>
            <a:r>
              <a:rPr lang="en-US" sz="2800" dirty="0"/>
              <a:t>The person who successfully applies to create a SPG becomes the first Coordinator for that SPG</a:t>
            </a:r>
          </a:p>
          <a:p>
            <a:pPr lvl="1"/>
            <a:r>
              <a:rPr lang="en-US" sz="2800" dirty="0"/>
              <a:t>From day 1: mentors a SPG member to serve as Vice-Coordinator</a:t>
            </a:r>
          </a:p>
          <a:p>
            <a:pPr lvl="2"/>
            <a:r>
              <a:rPr lang="en-US" dirty="0"/>
              <a:t>Term of service is two years </a:t>
            </a:r>
          </a:p>
          <a:p>
            <a:pPr lvl="2"/>
            <a:r>
              <a:rPr lang="en-US" dirty="0"/>
              <a:t>Begin and end at NC</a:t>
            </a:r>
          </a:p>
        </p:txBody>
      </p:sp>
    </p:spTree>
    <p:extLst>
      <p:ext uri="{BB962C8B-B14F-4D97-AF65-F5344CB8AC3E}">
        <p14:creationId xmlns:p14="http://schemas.microsoft.com/office/powerpoint/2010/main" val="109656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153400" cy="4419600"/>
          </a:xfrm>
        </p:spPr>
        <p:txBody>
          <a:bodyPr/>
          <a:lstStyle/>
          <a:p>
            <a:r>
              <a:rPr lang="en-US" sz="2800" dirty="0"/>
              <a:t>The Coordinator has the responsibility and ability to view, access, or compile a current roster* of SPG members at any time on the ASPAN website</a:t>
            </a:r>
          </a:p>
          <a:p>
            <a:pPr lvl="1"/>
            <a:r>
              <a:rPr lang="en-US" sz="2800" dirty="0"/>
              <a:t>Use the roster on a regular basis for networking purposes and to facilitate communication among members</a:t>
            </a:r>
          </a:p>
          <a:p>
            <a:pPr lvl="1"/>
            <a:r>
              <a:rPr lang="en-US" sz="2800" dirty="0"/>
              <a:t>*Roster compilation instructions and rules provided by ASPAN</a:t>
            </a:r>
          </a:p>
        </p:txBody>
      </p:sp>
    </p:spTree>
    <p:extLst>
      <p:ext uri="{BB962C8B-B14F-4D97-AF65-F5344CB8AC3E}">
        <p14:creationId xmlns:p14="http://schemas.microsoft.com/office/powerpoint/2010/main" val="335849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914BF-BDF6-4543-9755-933516E02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Responsibilities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C794-0399-420B-B8E9-48DAF6A6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153400" cy="4419600"/>
          </a:xfrm>
        </p:spPr>
        <p:txBody>
          <a:bodyPr/>
          <a:lstStyle/>
          <a:p>
            <a:r>
              <a:rPr lang="en-US" sz="3200" dirty="0"/>
              <a:t>Maintain contact with designated Board Liaison throughout the year </a:t>
            </a:r>
          </a:p>
          <a:p>
            <a:pPr lvl="1"/>
            <a:r>
              <a:rPr lang="en-US" sz="2800" dirty="0"/>
              <a:t>Contact your Liaison frequently for questions or support</a:t>
            </a:r>
          </a:p>
          <a:p>
            <a:pPr lvl="1"/>
            <a:r>
              <a:rPr lang="en-US" sz="2800" dirty="0"/>
              <a:t>Submit bi-annual reports of SPG activities to Liaison at least 60 days prior to the Board meetings held at mid-year and at NC</a:t>
            </a:r>
          </a:p>
          <a:p>
            <a:pPr lvl="1"/>
            <a:r>
              <a:rPr lang="en-US" sz="2800" dirty="0"/>
              <a:t>Utilize Liaison as a resource in the leadership succession plan of the SPG</a:t>
            </a:r>
          </a:p>
        </p:txBody>
      </p:sp>
    </p:spTree>
    <p:extLst>
      <p:ext uri="{BB962C8B-B14F-4D97-AF65-F5344CB8AC3E}">
        <p14:creationId xmlns:p14="http://schemas.microsoft.com/office/powerpoint/2010/main" val="405529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span">
  <a:themeElements>
    <a:clrScheme name="1_Blank Presentatio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6.StandardsPeds_2-2011</Template>
  <TotalTime>2673</TotalTime>
  <Words>1712</Words>
  <Application>Microsoft Office PowerPoint</Application>
  <PresentationFormat>On-screen Show (4:3)</PresentationFormat>
  <Paragraphs>192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Symbol</vt:lpstr>
      <vt:lpstr>Times</vt:lpstr>
      <vt:lpstr>aspan</vt:lpstr>
      <vt:lpstr>Welcome!</vt:lpstr>
      <vt:lpstr>Topics To Be Covered</vt:lpstr>
      <vt:lpstr>PURPOSE OF A SPG</vt:lpstr>
      <vt:lpstr>Background</vt:lpstr>
      <vt:lpstr>SPG Benefits</vt:lpstr>
      <vt:lpstr>Coordinator Responsibilities </vt:lpstr>
      <vt:lpstr>Coordinator Responsibilities </vt:lpstr>
      <vt:lpstr>Coordinator Responsibilities </vt:lpstr>
      <vt:lpstr>Coordinator Responsibilities </vt:lpstr>
      <vt:lpstr>Coordinator Responsibilities </vt:lpstr>
      <vt:lpstr>Coordinator Responsibilities </vt:lpstr>
      <vt:lpstr>Coordinator Responsibilities </vt:lpstr>
      <vt:lpstr>Coordinator  FYI</vt:lpstr>
      <vt:lpstr>Vice-Coordinator Responsibilities</vt:lpstr>
      <vt:lpstr>Who’s Who – People &amp; Resources</vt:lpstr>
      <vt:lpstr>Role of National Office Staff</vt:lpstr>
      <vt:lpstr>Timelines &amp; Deadlines</vt:lpstr>
      <vt:lpstr>Timelines &amp; Deadlines</vt:lpstr>
      <vt:lpstr>Timelines &amp; Deadlines</vt:lpstr>
      <vt:lpstr>PowerPoint Presentation</vt:lpstr>
      <vt:lpstr>Communication: NEWSLETTER</vt:lpstr>
      <vt:lpstr>Communication: NEWSLETTER</vt:lpstr>
      <vt:lpstr>Communication: NEWSLETTER</vt:lpstr>
      <vt:lpstr>Newsletter Tips</vt:lpstr>
      <vt:lpstr>Copyright/Permission</vt:lpstr>
      <vt:lpstr>Communication:  ZOOM MEETINGS</vt:lpstr>
      <vt:lpstr>Communication:  ZOOM MEETINGS</vt:lpstr>
      <vt:lpstr>Communication:  BOARD REPORTS</vt:lpstr>
      <vt:lpstr>SPG Membership: How to Grow!</vt:lpstr>
      <vt:lpstr>SPG Membership: How to Grow!</vt:lpstr>
      <vt:lpstr>SPG Membership</vt:lpstr>
      <vt:lpstr>In-Person SPG Meeting</vt:lpstr>
      <vt:lpstr>ASPAN Website – SPGs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ASPAN-RMPANA</dc:title>
  <dc:creator>Kim Kraft</dc:creator>
  <cp:lastModifiedBy>P26</cp:lastModifiedBy>
  <cp:revision>263</cp:revision>
  <cp:lastPrinted>2022-09-01T18:07:16Z</cp:lastPrinted>
  <dcterms:created xsi:type="dcterms:W3CDTF">2004-01-11T16:47:17Z</dcterms:created>
  <dcterms:modified xsi:type="dcterms:W3CDTF">2022-12-21T14:23:54Z</dcterms:modified>
</cp:coreProperties>
</file>